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80" r:id="rId5"/>
    <p:sldId id="281" r:id="rId6"/>
    <p:sldId id="283" r:id="rId7"/>
    <p:sldId id="282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7" r:id="rId17"/>
    <p:sldId id="267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660033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49A06C-4CCE-41CD-8DBC-FAAB3AC40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17525-0BA5-4B57-8AAC-A3039F7FAFF6}" type="datetimeFigureOut">
              <a:rPr lang="id-ID" smtClean="0"/>
              <a:t>03/04/2012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F199D-6E92-4CA1-9E6D-7DB21299844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199D-6E92-4CA1-9E6D-7DB212998443}" type="slidenum">
              <a:rPr lang="id-ID" smtClean="0"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D00E-C06B-46D9-AB13-2909E8B24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49719-BA4B-4D29-BD86-C0030B5C6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B2E1-F0E8-47EB-93F3-32E8C2430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6CCFE-C5FB-4AFF-82E1-8B5E51E67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BD17B-1A40-4CD5-BB50-C7ECBC1A3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58877-6A11-4A95-8BA3-C2788292D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75D52-183A-4DE8-A04A-A6262A2E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E7A12-5B4C-4353-9ACD-BE8E11405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33FB6-24D2-46AC-9A5C-B841E9DBD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925C1-877B-488E-A838-BBD094D45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2BE6C-D6FB-4717-A902-6A0FF3481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9EE58C-1A21-4281-9C50-8CE2138A3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8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49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52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69654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219200"/>
            <a:ext cx="60198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1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ENVIRONMENTAL </a:t>
            </a:r>
            <a:r>
              <a:rPr 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34000"/>
            <a:ext cx="8991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FF"/>
                </a:solidFill>
              </a:rPr>
              <a:t>VALUASI EKONOMI SUMBERDAYA ALAM &amp; LINGKUNGAN (ESL 434)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bg1"/>
                </a:solidFill>
              </a:rPr>
              <a:t>DEPARTEMEN EKONOMI SUMBERDAYA &amp; LINGKUNGAN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FF"/>
                </a:solidFill>
              </a:rPr>
              <a:t>PERTEMUAN </a:t>
            </a:r>
            <a:r>
              <a:rPr lang="id-ID" sz="2400" smtClean="0">
                <a:solidFill>
                  <a:srgbClr val="0000FF"/>
                </a:solidFill>
              </a:rPr>
              <a:t>1</a:t>
            </a:r>
            <a:endParaRPr lang="en-US" sz="2400" smtClean="0">
              <a:solidFill>
                <a:srgbClr val="0000FF"/>
              </a:solidFill>
            </a:endParaRP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5181600" y="3352800"/>
            <a:ext cx="1524000" cy="1000125"/>
            <a:chOff x="2445" y="3012"/>
            <a:chExt cx="873" cy="870"/>
          </a:xfrm>
        </p:grpSpPr>
        <p:pic>
          <p:nvPicPr>
            <p:cNvPr id="3077" name="Picture 5" descr="Logo ipb animasi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08" y="3168"/>
              <a:ext cx="57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2445" y="3012"/>
              <a:ext cx="873" cy="87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53 h 21600"/>
                <a:gd name="T26" fmla="*/ 18433 w 21600"/>
                <a:gd name="T27" fmla="*/ 1844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003366"/>
                </a:gs>
              </a:gsLst>
              <a:path path="rect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010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8991600" cy="4267200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solidFill>
                  <a:schemeClr val="bg1"/>
                </a:solidFill>
              </a:rPr>
              <a:t>Barang publik memiliki 2 aspek kritis dalam sisi konsumsinya, yaitu: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	1.	</a:t>
            </a:r>
            <a:r>
              <a:rPr lang="en-US" sz="2400" b="1" i="1" smtClean="0">
                <a:solidFill>
                  <a:srgbClr val="0000FF"/>
                </a:solidFill>
              </a:rPr>
              <a:t>non-rivalrous </a:t>
            </a:r>
            <a:r>
              <a:rPr lang="en-US" sz="2400" smtClean="0">
                <a:solidFill>
                  <a:schemeClr val="bg1"/>
                </a:solidFill>
              </a:rPr>
              <a:t>(tidak ada persaingan)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 contoh: seseorang tidak perlu bersaing 	menghirup udara bersih untuk bernafas atau melihat 	pemandangan.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200" smtClean="0">
              <a:solidFill>
                <a:schemeClr val="bg1"/>
              </a:solidFill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	2.	</a:t>
            </a:r>
            <a:r>
              <a:rPr lang="en-US" sz="2400" b="1" i="1" smtClean="0">
                <a:solidFill>
                  <a:srgbClr val="0000FF"/>
                </a:solidFill>
                <a:sym typeface="Wingdings" pitchFamily="2" charset="2"/>
              </a:rPr>
              <a:t>non-excludable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(tidak ada pengecualian)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 contoh: seseorang tidak bisa 	dihalangi (dikecualikan) dari menghirup udara bersih.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  <a:cs typeface="Arial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 (2)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876800"/>
          </a:xfrm>
        </p:spPr>
        <p:txBody>
          <a:bodyPr/>
          <a:lstStyle/>
          <a:p>
            <a:pPr algn="just" eaLnBrk="1" hangingPunct="1">
              <a:tabLst>
                <a:tab pos="717550" algn="l"/>
              </a:tabLst>
            </a:pPr>
            <a:r>
              <a:rPr lang="en-US" sz="2400" smtClean="0">
                <a:solidFill>
                  <a:schemeClr val="bg1"/>
                </a:solidFill>
              </a:rPr>
              <a:t>Dua masalah penting dengan adanya aspek-aspek diatas:</a:t>
            </a:r>
          </a:p>
          <a:p>
            <a:pPr algn="just" eaLnBrk="1" hangingPunct="1">
              <a:buFont typeface="Wingdings" pitchFamily="2" charset="2"/>
              <a:buNone/>
              <a:tabLst>
                <a:tab pos="717550" algn="l"/>
              </a:tabLst>
            </a:pPr>
            <a:endParaRPr lang="en-US" sz="100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  <a:tabLst>
                <a:tab pos="717550" algn="l"/>
              </a:tabLst>
            </a:pPr>
            <a:r>
              <a:rPr lang="en-US" sz="2400" smtClean="0">
                <a:solidFill>
                  <a:schemeClr val="bg1"/>
                </a:solidFill>
              </a:rPr>
              <a:t>	1.	memproduksi barang publik secara privat </a:t>
            </a:r>
            <a:r>
              <a:rPr lang="en-US" sz="2400" smtClean="0">
                <a:solidFill>
                  <a:srgbClr val="0000FF"/>
                </a:solidFill>
              </a:rPr>
              <a:t>tidak akan pernah 	menguntungkan</a:t>
            </a:r>
            <a:r>
              <a:rPr lang="en-US" sz="2400" smtClean="0">
                <a:solidFill>
                  <a:schemeClr val="bg1"/>
                </a:solidFill>
              </a:rPr>
              <a:t>, karena produsen tidak bisa mencegah 	konsumen memanfaatkan barang publik secara gratis </a:t>
            </a:r>
            <a:r>
              <a:rPr lang="en-US" sz="2400" b="1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	diperlukan peran pemerintah dalam mengontrol supply 	barang publik.</a:t>
            </a:r>
          </a:p>
          <a:p>
            <a:pPr algn="just" eaLnBrk="1" hangingPunct="1">
              <a:buFont typeface="Wingdings" pitchFamily="2" charset="2"/>
              <a:buNone/>
              <a:tabLst>
                <a:tab pos="717550" algn="l"/>
              </a:tabLst>
            </a:pPr>
            <a:endParaRPr lang="en-US" sz="1200" smtClean="0">
              <a:solidFill>
                <a:schemeClr val="bg1"/>
              </a:solidFill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  <a:tabLst>
                <a:tab pos="717550" algn="l"/>
              </a:tabLst>
            </a:pP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	2.	bagaimana pemerintah memutuskan </a:t>
            </a:r>
            <a:r>
              <a:rPr lang="en-US" sz="2400" smtClean="0">
                <a:solidFill>
                  <a:srgbClr val="0000FF"/>
                </a:solidFill>
                <a:sym typeface="Wingdings" pitchFamily="2" charset="2"/>
              </a:rPr>
              <a:t>seberapa banyak 	yang harus disediakan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? Dari sudut pandang ahli ekonomi, 	intervensi pemerintah harus mendekati fungsi pasar privat 	yang sempurna.</a:t>
            </a:r>
            <a:endParaRPr lang="ms-MY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 (3)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89916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solidFill>
                  <a:schemeClr val="bg1"/>
                </a:solidFill>
              </a:rPr>
              <a:t>	Perbedaan barang privat dan barang publik: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u="sng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BARANG PRIVAT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b="1" u="sng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Dalam pasar privat kompetitif untuk barang ordinary, masayarakat dihadapkan pada harga yang menjelaskan seberapa banyak mereka akan membeli/ menjual.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Konsumen (</a:t>
            </a:r>
            <a:r>
              <a:rPr lang="en-US" sz="2400" i="1" smtClean="0">
                <a:solidFill>
                  <a:srgbClr val="0000FF"/>
                </a:solidFill>
              </a:rPr>
              <a:t>demander</a:t>
            </a:r>
            <a:r>
              <a:rPr lang="en-US" sz="2400" smtClean="0">
                <a:solidFill>
                  <a:schemeClr val="bg1"/>
                </a:solidFill>
              </a:rPr>
              <a:t>) akan membeli barang sepanjang tambahan (marginal) benefit yang didapat melebihi harga barang tersebut.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Produsen (</a:t>
            </a:r>
            <a:r>
              <a:rPr lang="en-US" sz="2400" i="1" smtClean="0">
                <a:solidFill>
                  <a:srgbClr val="0000FF"/>
                </a:solidFill>
              </a:rPr>
              <a:t>supplier</a:t>
            </a:r>
            <a:r>
              <a:rPr lang="en-US" sz="2400" smtClean="0">
                <a:solidFill>
                  <a:schemeClr val="bg1"/>
                </a:solidFill>
              </a:rPr>
              <a:t>) akan menyuplai barang sepanjang penerimaan yang didapat melebihi biaya (marginal) produksi.</a:t>
            </a:r>
            <a:endParaRPr lang="ms-MY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 (4)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876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Terdapat penambahan permintaan secara </a:t>
            </a:r>
            <a:r>
              <a:rPr lang="en-US" sz="2400" b="1" smtClean="0">
                <a:solidFill>
                  <a:srgbClr val="0000FF"/>
                </a:solidFill>
              </a:rPr>
              <a:t>“horizontal”</a:t>
            </a:r>
            <a:r>
              <a:rPr lang="en-US" sz="2400" smtClean="0">
                <a:solidFill>
                  <a:schemeClr val="bg1"/>
                </a:solidFill>
              </a:rPr>
              <a:t> (mis. permintaan brokoli), dan di pasar hasil </a:t>
            </a:r>
            <a:r>
              <a:rPr lang="en-US" sz="2400" i="1" smtClean="0">
                <a:solidFill>
                  <a:schemeClr val="bg1"/>
                </a:solidFill>
              </a:rPr>
              <a:t>marginal value</a:t>
            </a:r>
            <a:r>
              <a:rPr lang="en-US" sz="2400" smtClean="0">
                <a:solidFill>
                  <a:schemeClr val="bg1"/>
                </a:solidFill>
              </a:rPr>
              <a:t> brokoli akan sama dengan </a:t>
            </a:r>
            <a:r>
              <a:rPr lang="en-US" sz="2400" i="1" smtClean="0">
                <a:solidFill>
                  <a:schemeClr val="bg1"/>
                </a:solidFill>
              </a:rPr>
              <a:t>marginal cost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u="sng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BARANG PUBLIK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Dalam barang publik tidak lagi ditanyakan seberapa banyak barang tersebut akan dijual/ dibeli serta berapakah harga yang menunjukkannya?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1"/>
                </a:solidFill>
              </a:rPr>
              <a:t>Pertanyaan yang penting dalam hal ini, seberapa banyak tambahan barang publik akan lebih bernilai bagi masyarakat, dan pada level berapakah </a:t>
            </a:r>
            <a:r>
              <a:rPr lang="en-US" sz="2400" i="1" smtClean="0">
                <a:solidFill>
                  <a:schemeClr val="bg1"/>
                </a:solidFill>
              </a:rPr>
              <a:t>aggregate marginal value</a:t>
            </a:r>
            <a:r>
              <a:rPr lang="en-US" sz="2400" smtClean="0">
                <a:solidFill>
                  <a:schemeClr val="bg1"/>
                </a:solidFill>
              </a:rPr>
              <a:t> semua konsumen akan sama dengan </a:t>
            </a:r>
            <a:r>
              <a:rPr lang="en-US" sz="2400" i="1" smtClean="0">
                <a:solidFill>
                  <a:schemeClr val="bg1"/>
                </a:solidFill>
              </a:rPr>
              <a:t>marginal cost</a:t>
            </a:r>
            <a:r>
              <a:rPr lang="en-US" sz="2400" smtClean="0">
                <a:solidFill>
                  <a:schemeClr val="bg1"/>
                </a:solidFill>
              </a:rPr>
              <a:t>? </a:t>
            </a:r>
            <a:endParaRPr lang="ms-MY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 (5)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876800"/>
          </a:xfrm>
        </p:spPr>
        <p:txBody>
          <a:bodyPr/>
          <a:lstStyle/>
          <a:p>
            <a:pPr algn="just" eaLnBrk="1" hangingPunct="1"/>
            <a:r>
              <a:rPr lang="en-US" sz="2400" smtClean="0">
                <a:solidFill>
                  <a:schemeClr val="bg1"/>
                </a:solidFill>
              </a:rPr>
              <a:t>Dalam kasus barang publik, terdapat tambahan permintaan secara </a:t>
            </a:r>
            <a:r>
              <a:rPr lang="en-US" sz="2400" b="1" smtClean="0">
                <a:solidFill>
                  <a:srgbClr val="0000FF"/>
                </a:solidFill>
              </a:rPr>
              <a:t>“vertikal”</a:t>
            </a:r>
            <a:r>
              <a:rPr lang="en-US" sz="2400" smtClean="0">
                <a:solidFill>
                  <a:schemeClr val="bg1"/>
                </a:solidFill>
              </a:rPr>
              <a:t> untuk (misalkan) peningkatan level CO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 atau penyelamatan spesies yang terancam punah.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000" smtClean="0">
              <a:solidFill>
                <a:schemeClr val="bg1"/>
              </a:solidFill>
            </a:endParaRPr>
          </a:p>
          <a:p>
            <a:pPr algn="just" eaLnBrk="1" hangingPunct="1"/>
            <a:r>
              <a:rPr lang="en-US" sz="2400" smtClean="0">
                <a:solidFill>
                  <a:schemeClr val="bg1"/>
                </a:solidFill>
              </a:rPr>
              <a:t>Tambahan kesediaan membayar seseorang dan membandingkannya dengan </a:t>
            </a:r>
            <a:r>
              <a:rPr lang="en-US" sz="2400" i="1" smtClean="0">
                <a:solidFill>
                  <a:schemeClr val="bg1"/>
                </a:solidFill>
              </a:rPr>
              <a:t>marginal cost</a:t>
            </a:r>
            <a:r>
              <a:rPr lang="en-US" sz="2400" smtClean="0">
                <a:solidFill>
                  <a:schemeClr val="bg1"/>
                </a:solidFill>
              </a:rPr>
              <a:t> akibat adanya perbaikan akan menunjukkan sama ada kita akan melakukan perbaikan tersebut atau tidak.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000" smtClean="0">
              <a:solidFill>
                <a:schemeClr val="bg1"/>
              </a:solidFill>
            </a:endParaRPr>
          </a:p>
          <a:p>
            <a:pPr algn="just" eaLnBrk="1" hangingPunct="1"/>
            <a:r>
              <a:rPr lang="en-US" sz="2400" smtClean="0">
                <a:solidFill>
                  <a:schemeClr val="bg1"/>
                </a:solidFill>
              </a:rPr>
              <a:t>Terdapat permasalahan lain hal ini, yaitu akan sulit menentukan </a:t>
            </a:r>
            <a:r>
              <a:rPr lang="en-US" sz="2400" b="1" i="1" smtClean="0">
                <a:solidFill>
                  <a:srgbClr val="0000FF"/>
                </a:solidFill>
              </a:rPr>
              <a:t>marginal willingness to pay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individu yang sebenarnya (adanya bias) serta adanya permasalahan </a:t>
            </a:r>
            <a:r>
              <a:rPr lang="en-US" sz="2400" b="1" i="1" smtClean="0">
                <a:solidFill>
                  <a:srgbClr val="0000FF"/>
                </a:solidFill>
              </a:rPr>
              <a:t>free rider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  <a:endParaRPr lang="ms-MY" sz="2400" baseline="-25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70104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KENAPA PERLU MENILAI JASA LINGKUNGAN (1)??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8991600" cy="4724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	Terdapat beberapa alasan perlunya penilaian lingkungan, yaitu: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160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1.	</a:t>
            </a:r>
            <a:r>
              <a:rPr lang="en-US" sz="2400" i="1" smtClean="0">
                <a:solidFill>
                  <a:schemeClr val="bg1"/>
                </a:solidFill>
              </a:rPr>
              <a:t>Cost Benefit Analysis</a:t>
            </a:r>
            <a:r>
              <a:rPr lang="en-US" sz="2400" smtClean="0">
                <a:solidFill>
                  <a:schemeClr val="bg1"/>
                </a:solidFill>
              </a:rPr>
              <a:t> (CBA) digunakan untuk berbagai proyek dan kebijakan. Misal: proyek irigasi, pembangunan sumberdaya air serta proyek dengan </a:t>
            </a:r>
            <a:r>
              <a:rPr lang="en-US" sz="2400" b="1" i="1" smtClean="0">
                <a:solidFill>
                  <a:srgbClr val="0000FF"/>
                </a:solidFill>
              </a:rPr>
              <a:t>non market benefit</a:t>
            </a:r>
            <a:r>
              <a:rPr lang="en-US" sz="2400" b="1" smtClean="0">
                <a:solidFill>
                  <a:srgbClr val="0000FF"/>
                </a:solidFill>
              </a:rPr>
              <a:t> or </a:t>
            </a:r>
            <a:r>
              <a:rPr lang="en-US" sz="2400" b="1" i="1" smtClean="0">
                <a:solidFill>
                  <a:srgbClr val="0000FF"/>
                </a:solidFill>
              </a:rPr>
              <a:t>cost</a:t>
            </a:r>
            <a:r>
              <a:rPr lang="en-US" sz="2400" i="1" smtClean="0">
                <a:solidFill>
                  <a:srgbClr val="0000FF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(tidak diperdagangkan).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2.	Penilaian kerusakan </a:t>
            </a:r>
            <a:r>
              <a:rPr lang="en-US" sz="2400" b="1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kompensasi kerusakan lingkungan merupakan hal penting dalam valuasi lingkungan.</a:t>
            </a:r>
            <a:endParaRPr lang="ms-MY" sz="2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KENAPA PERLU MENILAI JASA LINGKUNGAN (1)??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0"/>
            <a:ext cx="89154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3.	</a:t>
            </a:r>
            <a:r>
              <a:rPr lang="en-US" sz="2400" i="1" smtClean="0">
                <a:solidFill>
                  <a:schemeClr val="bg1"/>
                </a:solidFill>
              </a:rPr>
              <a:t>Regulatory analysis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b="1" smtClean="0">
                <a:solidFill>
                  <a:schemeClr val="bg1"/>
                </a:solidFill>
                <a:sym typeface="Wingdings" pitchFamily="2" charset="2"/>
              </a:rPr>
              <a:t>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standar pengembangan kualitas lingkungan mensyaratkan adanya penilaian jasa lingkungan agar tercapai keseimbangan </a:t>
            </a:r>
            <a:r>
              <a:rPr lang="en-US" sz="2400" i="1" smtClean="0">
                <a:solidFill>
                  <a:srgbClr val="0000FF"/>
                </a:solidFill>
                <a:sym typeface="Wingdings" pitchFamily="2" charset="2"/>
              </a:rPr>
              <a:t>marginal benefit and cost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solidFill>
                <a:schemeClr val="bg1"/>
              </a:solidFill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4.	</a:t>
            </a:r>
            <a:r>
              <a:rPr lang="en-US" sz="2400" i="1" smtClean="0">
                <a:solidFill>
                  <a:schemeClr val="bg1"/>
                </a:solidFill>
              </a:rPr>
              <a:t>Land use planning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 dalam perencanaan manajemen lingkungan (mis. hutan) permasalahan lingkungan perlu dipahami. Permasalahan dalam manajemen hutan untuk wisata alam adalah pemilihan waktu dan lokasi yang optimal dimana wisata alam dan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forestry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sekaligus bisa meningkatkan benefit.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KENAPA PERLU MENILAI JASA LINGKUNGAN (2)?</a:t>
            </a:r>
            <a:endParaRPr lang="ms-MY" sz="36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8991600" cy="4648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5.	</a:t>
            </a:r>
            <a:r>
              <a:rPr lang="en-US" sz="2400" i="1" smtClean="0">
                <a:solidFill>
                  <a:schemeClr val="bg1"/>
                </a:solidFill>
              </a:rPr>
              <a:t>Natural resource accounting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 pengukuran ekonomi secara tradisisonal (GNP) tidak mencakup penurunan stok sumberdaya alam dan lingkungan serta perubahan nilai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non market value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. Pendekatan terbaru dalam akuntansi nasional dikenali sebagai </a:t>
            </a:r>
            <a:r>
              <a:rPr lang="en-US" sz="2400" b="1" i="1" smtClean="0">
                <a:solidFill>
                  <a:srgbClr val="0000FF"/>
                </a:solidFill>
                <a:sym typeface="Wingdings" pitchFamily="2" charset="2"/>
              </a:rPr>
              <a:t>green accounting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atau </a:t>
            </a:r>
            <a:r>
              <a:rPr lang="en-US" sz="2400" b="1" i="1" smtClean="0">
                <a:solidFill>
                  <a:srgbClr val="0000FF"/>
                </a:solidFill>
                <a:sym typeface="Wingdings" pitchFamily="2" charset="2"/>
              </a:rPr>
              <a:t>natural resource accounting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. impose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bg1"/>
                </a:solidFill>
              </a:rPr>
              <a:t>6.	Bishop (2003) menyatakan bahwa terdapat kegunaan penting lainnya dalam penilaian lingkungan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 Konsep </a:t>
            </a:r>
            <a:r>
              <a:rPr lang="en-US" sz="2400" b="1" i="1" smtClean="0">
                <a:solidFill>
                  <a:srgbClr val="0000FF"/>
                </a:solidFill>
                <a:sym typeface="Wingdings" pitchFamily="2" charset="2"/>
              </a:rPr>
              <a:t>economic sustainability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agar tercapai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sustainability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lingkungan. Untuk itu diperlukan batasan dalam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sustainability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itu sendiri, secara khusus adalah batasan dalam pengembangan industri dalam perekonomian.</a:t>
            </a:r>
            <a:endParaRPr lang="en-U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4"/>
          <p:cNvSpPr>
            <a:spLocks noChangeArrowheads="1" noChangeShapeType="1" noTextEdit="1"/>
          </p:cNvSpPr>
          <p:nvPr/>
        </p:nvSpPr>
        <p:spPr bwMode="auto">
          <a:xfrm>
            <a:off x="1066800" y="2133600"/>
            <a:ext cx="7310438" cy="21971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44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Comic Sans MS"/>
              </a:rPr>
              <a:t>Thank You and Good Luck</a:t>
            </a:r>
            <a:endParaRPr lang="id-ID" sz="44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PENDAHULUAN (1)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48006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</a:rPr>
              <a:t>Ahli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ekonomi</a:t>
            </a:r>
            <a:r>
              <a:rPr lang="en-US" sz="2400" dirty="0" smtClean="0">
                <a:solidFill>
                  <a:schemeClr val="bg1"/>
                </a:solidFill>
              </a:rPr>
              <a:t>, </a:t>
            </a:r>
            <a:r>
              <a:rPr lang="en-US" sz="2400" i="1" dirty="0" smtClean="0">
                <a:solidFill>
                  <a:schemeClr val="bg1"/>
                </a:solidFill>
              </a:rPr>
              <a:t>philosophy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lingkungan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mempunyai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pandangan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berbeda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mengenai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</a:rPr>
              <a:t>environmental value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600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</a:rPr>
              <a:t>Menurut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ahli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ekonomi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: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Alternatif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pemilihan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kombinasi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sumberdaya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alam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untuk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memenuhi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kebutuhan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 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kemakmuran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  tercapai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tingkat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kepuasan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sym typeface="Wingdings" pitchFamily="2" charset="2"/>
              </a:rPr>
              <a:t>maksimum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id-ID" sz="2400" b="1" dirty="0" smtClean="0">
                <a:solidFill>
                  <a:schemeClr val="bg1">
                    <a:lumMod val="60000"/>
                    <a:lumOff val="40000"/>
                  </a:schemeClr>
                </a:solidFill>
                <a:sym typeface="Wingdings" pitchFamily="2" charset="2"/>
              </a:rPr>
              <a:t>human centered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sym typeface="Wingdings" pitchFamily="2" charset="2"/>
              </a:rPr>
              <a:t>.</a:t>
            </a:r>
            <a:r>
              <a:rPr lang="id-ID" sz="2400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endParaRPr lang="en-US" sz="2400" dirty="0" smtClean="0">
              <a:solidFill>
                <a:schemeClr val="bg1"/>
              </a:solidFill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6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PENDAHULUAN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Menurut Ahli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philosophy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dan lingkungan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: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Pendekatan </a:t>
            </a:r>
            <a:r>
              <a:rPr lang="en-US" sz="2400" i="1" smtClean="0">
                <a:solidFill>
                  <a:schemeClr val="bg1"/>
                </a:solidFill>
                <a:sym typeface="Wingdings" pitchFamily="2" charset="2"/>
              </a:rPr>
              <a:t>human centered 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tidak sesuai untuk beberapa alasan, dimana kita mungkin tidak terlalu peduli dengan dampak jangka panjang perbuatan yang dilakukan (kerusakan diri sendiri, lingkungan dan lainnya). </a:t>
            </a:r>
            <a:endParaRPr lang="en-US" sz="240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80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en-US" sz="2400" smtClean="0">
                <a:solidFill>
                  <a:schemeClr val="bg1"/>
                </a:solidFill>
              </a:rPr>
              <a:t>Terdapat berbagai kelebihan dari dua sudut pandang tersebut, baik ahli ekonomi (</a:t>
            </a:r>
            <a:r>
              <a:rPr lang="en-US" sz="2400" i="1" smtClean="0">
                <a:solidFill>
                  <a:srgbClr val="0000FF"/>
                </a:solidFill>
              </a:rPr>
              <a:t>scarcity matters</a:t>
            </a:r>
            <a:r>
              <a:rPr lang="en-US" sz="2400" smtClean="0">
                <a:solidFill>
                  <a:schemeClr val="bg1"/>
                </a:solidFill>
              </a:rPr>
              <a:t>) maupun ahli philosopy dan lingkungan (</a:t>
            </a:r>
            <a:r>
              <a:rPr lang="en-US" sz="2400" i="1" smtClean="0">
                <a:solidFill>
                  <a:srgbClr val="0000FF"/>
                </a:solidFill>
              </a:rPr>
              <a:t>other things matters</a:t>
            </a:r>
            <a:r>
              <a:rPr lang="en-US" sz="2400" smtClean="0">
                <a:solidFill>
                  <a:schemeClr val="bg1"/>
                </a:solidFill>
              </a:rPr>
              <a:t>) </a:t>
            </a:r>
            <a:r>
              <a:rPr lang="en-US" sz="2400" b="1" smtClean="0">
                <a:solidFill>
                  <a:schemeClr val="bg1"/>
                </a:solidFill>
                <a:sym typeface="Wingdings" pitchFamily="2" charset="2"/>
              </a:rPr>
              <a:t></a:t>
            </a:r>
            <a:r>
              <a:rPr lang="en-US" sz="2400" smtClean="0">
                <a:solidFill>
                  <a:schemeClr val="bg1"/>
                </a:solidFill>
                <a:sym typeface="Wingdings" pitchFamily="2" charset="2"/>
              </a:rPr>
              <a:t> memberikan arahan yang praktis dan spesifik mengenai apa yang harus dilakukan dengan sumberdaya terbatas.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sz="4000" b="1" dirty="0" smtClean="0">
                <a:solidFill>
                  <a:schemeClr val="bg1">
                    <a:lumMod val="75000"/>
                  </a:schemeClr>
                </a:solidFill>
              </a:rPr>
              <a:t>PENDAHULUAN 3</a:t>
            </a:r>
            <a:endParaRPr lang="id-ID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>
              <a:defRPr/>
            </a:pP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Dari dua pandangan tersebut dapat disimpulkan </a:t>
            </a:r>
            <a:r>
              <a:rPr lang="id-ID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 </a:t>
            </a:r>
            <a:r>
              <a:rPr lang="id-ID" i="1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TRADE OFF  problem of choice</a:t>
            </a:r>
          </a:p>
          <a:p>
            <a:pPr>
              <a:buFont typeface="Wingdings" pitchFamily="2" charset="2"/>
              <a:buNone/>
              <a:defRPr/>
            </a:pPr>
            <a:endParaRPr lang="id-ID" i="1" dirty="0" smtClean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>
              <a:defRPr/>
            </a:pP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Salah satu masalah penting yang dihadapi dalam pembangunan ekonomi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adalah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bagaimana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menghadapi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trade-off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</a:rPr>
              <a:t>antara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</a:rPr>
              <a:t>pemenuhan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</a:rPr>
              <a:t>kebutuhan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</a:rPr>
              <a:t>pembangunan</a:t>
            </a:r>
            <a:r>
              <a:rPr lang="id-ID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i-FI" dirty="0" smtClean="0">
                <a:solidFill>
                  <a:schemeClr val="bg1">
                    <a:lumMod val="75000"/>
                  </a:schemeClr>
                </a:solidFill>
              </a:rPr>
              <a:t>disatu sisi dan upaya mempertahankan kelestarian lingkungan disisi lain</a:t>
            </a: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id-ID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PENDAHULUAN 4</a:t>
            </a:r>
            <a:endParaRPr lang="id-ID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648200"/>
          </a:xfrm>
        </p:spPr>
        <p:txBody>
          <a:bodyPr/>
          <a:lstStyle/>
          <a:p>
            <a:pPr>
              <a:defRPr/>
            </a:pP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pembangunan ekonomi yang tidak memperhatikan kapasitas sumber daya alam dan lingkungan akan menyebabkan permasalahan pembangunan dikemudian hari.</a:t>
            </a:r>
          </a:p>
          <a:p>
            <a:pPr>
              <a:defRPr/>
            </a:pP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SDAL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merupakan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faktor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produksi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penting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menjalankan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roda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ekonomi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pembangunan</a:t>
            </a:r>
            <a:r>
              <a:rPr lang="id-ID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 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SDAL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menghasilkan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barang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dapat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dikonsumsi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la</a:t>
            </a:r>
            <a:r>
              <a:rPr lang="id-ID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n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gsung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d-ID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dan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penyedia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jasa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lingkungan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yang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memberi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bentuk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manfaat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lain yang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berasal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fungsi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ekologis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sistem</a:t>
            </a:r>
            <a:r>
              <a:rPr lang="en-US" dirty="0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rgbClr val="003300"/>
                </a:solidFill>
                <a:latin typeface="Tahoma" pitchFamily="34" charset="0"/>
                <a:cs typeface="Tahoma" pitchFamily="34" charset="0"/>
              </a:rPr>
              <a:t>lingkungan</a:t>
            </a:r>
            <a:endParaRPr lang="en-US" dirty="0" smtClean="0">
              <a:solidFill>
                <a:srgbClr val="0033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en-US" dirty="0">
              <a:solidFill>
                <a:srgbClr val="0033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 marL="280988" indent="-280988" algn="just" eaLnBrk="1" hangingPunct="1">
              <a:buFont typeface="Arial" charset="0"/>
              <a:buChar char="•"/>
              <a:tabLst>
                <a:tab pos="338138" algn="l"/>
              </a:tabLst>
              <a:defRPr/>
            </a:pP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Indonesia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memiliki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kekayaan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</a:rPr>
              <a:t>sumberdaya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</a:rPr>
              <a:t>alam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</a:rPr>
              <a:t>dan</a:t>
            </a:r>
            <a:r>
              <a:rPr lang="en-US" sz="24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ahoma" pitchFamily="34" charset="0"/>
              </a:rPr>
              <a:t>lingkungan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yang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melimpah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: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Hutan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Laut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Pesisir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Pantai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Tambang, mineral, biodiversity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dll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. </a:t>
            </a:r>
          </a:p>
          <a:p>
            <a:pPr marL="280988" indent="-280988" algn="just" eaLnBrk="1" hangingPunct="1">
              <a:buFont typeface="Arial" charset="0"/>
              <a:buChar char="•"/>
              <a:tabLst>
                <a:tab pos="338138" algn="l"/>
              </a:tabLst>
              <a:defRPr/>
            </a:pP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Namun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bangsa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Indonesia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belum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dapat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menghargai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/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SDAL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ini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secara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benar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dan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semestinya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di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luar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pasar</a:t>
            </a:r>
            <a:endParaRPr lang="en-US" sz="2400" dirty="0" smtClean="0">
              <a:solidFill>
                <a:srgbClr val="003300"/>
              </a:solidFill>
              <a:latin typeface="Tahoma" pitchFamily="34" charset="0"/>
            </a:endParaRPr>
          </a:p>
          <a:p>
            <a:pPr marL="280988" indent="-280988" algn="just" eaLnBrk="1" hangingPunct="1">
              <a:buFont typeface="Arial" charset="0"/>
              <a:buChar char="•"/>
              <a:tabLst>
                <a:tab pos="338138" algn="l"/>
              </a:tabLst>
              <a:defRPr/>
            </a:pP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Akibatnya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SDAL yang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belum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diapresiasi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pasar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memiliki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yang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rendah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,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bahkan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tidak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bernilai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sama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sekali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.</a:t>
            </a:r>
          </a:p>
          <a:p>
            <a:pPr marL="280988" indent="-280988" algn="just" eaLnBrk="1" hangingPunct="1">
              <a:buFont typeface="Arial" charset="0"/>
              <a:buChar char="•"/>
              <a:tabLst>
                <a:tab pos="338138" algn="l"/>
              </a:tabLst>
              <a:defRPr/>
            </a:pP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SDAL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hanya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sebatas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nilai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pasarnya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.  </a:t>
            </a:r>
          </a:p>
          <a:p>
            <a:pPr marL="280988" indent="-280988" algn="just" eaLnBrk="1" hangingPunct="1">
              <a:buFont typeface="Arial" charset="0"/>
              <a:buChar char="•"/>
              <a:tabLst>
                <a:tab pos="338138" algn="l"/>
              </a:tabLst>
              <a:defRPr/>
            </a:pP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Manusia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Indonesia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menjadi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ignoran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atas</a:t>
            </a:r>
            <a:r>
              <a:rPr lang="en-US" sz="2400" dirty="0" smtClean="0">
                <a:solidFill>
                  <a:srgbClr val="003300"/>
                </a:solidFill>
                <a:latin typeface="Tahoma" pitchFamily="34" charset="0"/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  <a:latin typeface="Tahoma" pitchFamily="34" charset="0"/>
              </a:rPr>
              <a:t>SDALnya</a:t>
            </a:r>
            <a:endParaRPr lang="en-US" sz="2400" dirty="0" smtClean="0">
              <a:solidFill>
                <a:srgbClr val="003300"/>
              </a:solidFill>
              <a:latin typeface="Tahoma" pitchFamily="34" charset="0"/>
            </a:endParaRPr>
          </a:p>
          <a:p>
            <a:pPr>
              <a:defRPr/>
            </a:pPr>
            <a:endParaRPr lang="id-ID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24200"/>
            <a:ext cx="8001000" cy="1981200"/>
          </a:xfrm>
        </p:spPr>
        <p:txBody>
          <a:bodyPr/>
          <a:lstStyle/>
          <a:p>
            <a:pPr>
              <a:defRPr/>
            </a:pPr>
            <a:r>
              <a:rPr lang="id-ID" dirty="0" smtClean="0">
                <a:solidFill>
                  <a:schemeClr val="bg1">
                    <a:lumMod val="75000"/>
                  </a:schemeClr>
                </a:solidFill>
              </a:rPr>
              <a:t>Perlu pemahaman agar pembangunan tetap tercipta, dan di sisi lain laju kerusakan SDAL tidak terlalu besar </a:t>
            </a:r>
            <a:r>
              <a:rPr lang="id-ID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 Penilaian Ekonomi SDAL</a:t>
            </a:r>
            <a:endParaRPr lang="id-ID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010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PENILAIAN BARANG DAN JASA LINGKUNGAN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en-US" sz="2400" dirty="0" err="1" smtClean="0">
                <a:solidFill>
                  <a:schemeClr val="bg1"/>
                </a:solidFill>
              </a:rPr>
              <a:t>Dalam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mempelajari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penilaian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ekonomi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sumberdaya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alam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lingkungan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perlu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pemahaman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mengenai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eksternalitas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barang-barang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publik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200" dirty="0" smtClean="0">
              <a:solidFill>
                <a:schemeClr val="bg1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EKSTERNALITAS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 eaLnBrk="1" hangingPunct="1">
              <a:defRPr/>
            </a:pPr>
            <a:r>
              <a:rPr lang="en-US" sz="2400" dirty="0" err="1" smtClean="0">
                <a:solidFill>
                  <a:schemeClr val="bg1"/>
                </a:solidFill>
              </a:rPr>
              <a:t>Contoh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kasus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eksternalitas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efek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emisi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asap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pabrik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tidak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dikompensasikan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kepada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pemilik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laundry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atau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polusi</a:t>
            </a:r>
            <a:r>
              <a:rPr lang="en-US" sz="2400" dirty="0" smtClean="0">
                <a:solidFill>
                  <a:schemeClr val="bg1"/>
                </a:solidFill>
              </a:rPr>
              <a:t> air </a:t>
            </a:r>
            <a:r>
              <a:rPr lang="en-US" sz="2400" dirty="0" err="1" smtClean="0">
                <a:solidFill>
                  <a:schemeClr val="bg1"/>
                </a:solidFill>
              </a:rPr>
              <a:t>dari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fasilitas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pabrik</a:t>
            </a:r>
            <a:r>
              <a:rPr lang="en-US" sz="2400" dirty="0" smtClean="0">
                <a:solidFill>
                  <a:schemeClr val="bg1"/>
                </a:solidFill>
              </a:rPr>
              <a:t> yang </a:t>
            </a:r>
            <a:r>
              <a:rPr lang="en-US" sz="2400" dirty="0" err="1" smtClean="0">
                <a:solidFill>
                  <a:schemeClr val="bg1"/>
                </a:solidFill>
              </a:rPr>
              <a:t>tidak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dikompensasikan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kepada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pemilik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brewery.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0104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PENILAIAN BARANG DAN JASA LINGKUNGAN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876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400" smtClean="0">
                <a:solidFill>
                  <a:schemeClr val="bg1"/>
                </a:solidFill>
              </a:rPr>
              <a:t>	</a:t>
            </a:r>
            <a:r>
              <a:rPr lang="en-US" sz="24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GOODS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200" b="1" u="sng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 eaLnBrk="1" hangingPunct="1">
              <a:defRPr/>
            </a:pPr>
            <a:r>
              <a:rPr lang="en-US" sz="2400" smtClean="0">
                <a:solidFill>
                  <a:schemeClr val="bg1"/>
                </a:solidFill>
              </a:rPr>
              <a:t>Teori ekonomi memperlihatkan bahwa barang publik akan mengalami kelangkaan kecuali jika mekanisme</a:t>
            </a:r>
            <a:r>
              <a:rPr lang="en-US" sz="2400" smtClean="0">
                <a:solidFill>
                  <a:srgbClr val="0000FF"/>
                </a:solidFill>
              </a:rPr>
              <a:t> </a:t>
            </a:r>
            <a:r>
              <a:rPr lang="en-US" sz="2400" i="1" smtClean="0">
                <a:solidFill>
                  <a:srgbClr val="0000FF"/>
                </a:solidFill>
              </a:rPr>
              <a:t>demand revealing </a:t>
            </a:r>
            <a:r>
              <a:rPr lang="en-US" sz="2400" smtClean="0">
                <a:solidFill>
                  <a:schemeClr val="bg1"/>
                </a:solidFill>
              </a:rPr>
              <a:t>(mengungkapkan kebutuhan masyarakat terhadap barang publik) dilaksanakan.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140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en-US" sz="2400" smtClean="0">
                <a:solidFill>
                  <a:schemeClr val="bg1"/>
                </a:solidFill>
              </a:rPr>
              <a:t>Misalkan barang publik yang dipertanyakan adalah </a:t>
            </a:r>
            <a:r>
              <a:rPr lang="en-US" sz="2400" i="1" smtClean="0">
                <a:solidFill>
                  <a:srgbClr val="0000FF"/>
                </a:solidFill>
              </a:rPr>
              <a:t>wilderness area</a:t>
            </a:r>
            <a:r>
              <a:rPr lang="en-US" sz="2400" smtClean="0">
                <a:solidFill>
                  <a:schemeClr val="bg1"/>
                </a:solidFill>
              </a:rPr>
              <a:t> yang bermanfaat bagi semua masyarakat. Pemerintah memutuskan sama ada area yang dilindungi tersebut tetap dilestarikan ataukah memberi izin sebuah perusahaan untuk mengambil hasil hutannya.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1356</TotalTime>
  <Words>607</Words>
  <Application>Microsoft Office PowerPoint</Application>
  <PresentationFormat>On-screen Show (4:3)</PresentationFormat>
  <Paragraphs>107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Cascade</vt:lpstr>
      <vt:lpstr>ENVIRONMENTAL VALUATION</vt:lpstr>
      <vt:lpstr>PENDAHULUAN (1)</vt:lpstr>
      <vt:lpstr>PENDAHULUAN (2)</vt:lpstr>
      <vt:lpstr>PENDAHULUAN 3</vt:lpstr>
      <vt:lpstr>PENDAHULUAN 4</vt:lpstr>
      <vt:lpstr>Slide 6</vt:lpstr>
      <vt:lpstr>Slide 7</vt:lpstr>
      <vt:lpstr>PENILAIAN BARANG DAN JASA LINGKUNGAN (1)</vt:lpstr>
      <vt:lpstr>PENILAIAN BARANG DAN JASA LINGKUNGAN (2)</vt:lpstr>
      <vt:lpstr>PUBLIC GOODS (1)</vt:lpstr>
      <vt:lpstr>PUBLIC GOODS (2)</vt:lpstr>
      <vt:lpstr>PUBLIC GOODS (3)</vt:lpstr>
      <vt:lpstr>PUBLIC GOODS (4)</vt:lpstr>
      <vt:lpstr>PUBLIC GOODS (5)</vt:lpstr>
      <vt:lpstr>KENAPA PERLU MENILAI JASA LINGKUNGAN (1)??</vt:lpstr>
      <vt:lpstr>KENAPA PERLU MENILAI JASA LINGKUNGAN (1)??</vt:lpstr>
      <vt:lpstr>KENAPA PERLU MENILAI JASA LINGKUNGAN (2)?</vt:lpstr>
      <vt:lpstr>Slide 18</vt:lpstr>
    </vt:vector>
  </TitlesOfParts>
  <Company>Dept. ESL 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VALUATION</dc:title>
  <dc:creator>Pini</dc:creator>
  <cp:lastModifiedBy>Yuki-chan</cp:lastModifiedBy>
  <cp:revision>63</cp:revision>
  <dcterms:created xsi:type="dcterms:W3CDTF">2009-02-23T03:02:39Z</dcterms:created>
  <dcterms:modified xsi:type="dcterms:W3CDTF">2012-04-03T14:15:16Z</dcterms:modified>
</cp:coreProperties>
</file>